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Lst>
  <p:sldSz cx="10693400" cy="7556500"/>
  <p:notesSz cx="7011988" cy="9297988"/>
  <p:embeddedFontLst>
    <p:embeddedFont>
      <p:font typeface="Anantason UltraExpanded" panose="020B0604020202020204" charset="-34"/>
      <p:regular r:id="rId4"/>
    </p:embeddedFont>
    <p:embeddedFont>
      <p:font typeface="Anantason UltraExpanded Bold" panose="020B0604020202020204" charset="-34"/>
      <p:regular r:id="rId5"/>
    </p:embeddedFont>
    <p:embeddedFont>
      <p:font typeface="Anantason UltraExpanded Semi-Bold" panose="020B0604020202020204" charset="-34"/>
      <p:regular r:id="rId6"/>
    </p:embeddedFont>
    <p:embeddedFont>
      <p:font typeface="Century Gothic" panose="020B0502020202020204" pitchFamily="34" charset="0"/>
      <p:regular r:id="rId7"/>
      <p:bold r:id="rId8"/>
      <p:italic r:id="rId9"/>
      <p:boldItalic r:id="rId10"/>
    </p:embeddedFont>
    <p:embeddedFont>
      <p:font typeface="Open Sans" panose="020B0606030504020204" pitchFamily="34" charset="0"/>
      <p:regular r:id="rId11"/>
      <p:bold r:id="rId12"/>
      <p:italic r:id="rId13"/>
      <p:boldItalic r:id="rId14"/>
    </p:embeddedFont>
    <p:embeddedFont>
      <p:font typeface="Open Sans Bold" panose="020B0806030504020204" charset="0"/>
      <p:regular r:id="rId15"/>
      <p:bold r:id="rId16"/>
    </p:embeddedFont>
    <p:embeddedFont>
      <p:font typeface="Open Sans SemiBold" panose="020B0706030804020204" pitchFamily="34" charset="0"/>
      <p:bold r:id="rId17"/>
      <p:boldItalic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4" d="100"/>
          <a:sy n="54" d="100"/>
        </p:scale>
        <p:origin x="1380"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font" Target="fonts/font10.fntdata"/><Relationship Id="rId18" Type="http://schemas.openxmlformats.org/officeDocument/2006/relationships/font" Target="fonts/font15.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font" Target="fonts/font4.fntdata"/><Relationship Id="rId12" Type="http://schemas.openxmlformats.org/officeDocument/2006/relationships/font" Target="fonts/font9.fntdata"/><Relationship Id="rId17" Type="http://schemas.openxmlformats.org/officeDocument/2006/relationships/font" Target="fonts/font14.fntdata"/><Relationship Id="rId2" Type="http://schemas.openxmlformats.org/officeDocument/2006/relationships/slide" Target="slides/slide1.xml"/><Relationship Id="rId16" Type="http://schemas.openxmlformats.org/officeDocument/2006/relationships/font" Target="fonts/font13.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font" Target="fonts/font12.fntdata"/><Relationship Id="rId10" Type="http://schemas.openxmlformats.org/officeDocument/2006/relationships/font" Target="fonts/font7.fntdata"/><Relationship Id="rId19" Type="http://schemas.openxmlformats.org/officeDocument/2006/relationships/presProps" Target="presProps.xml"/><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font" Target="fonts/font11.fntdata"/><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tel:08%2089534200" TargetMode="External"/><Relationship Id="rId7" Type="http://schemas.openxmlformats.org/officeDocument/2006/relationships/hyperlink" Target="tel:0417%20887%20628" TargetMode="Externa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hyperlink" Target="tel:0408%20663%20092" TargetMode="External"/><Relationship Id="rId5" Type="http://schemas.openxmlformats.org/officeDocument/2006/relationships/hyperlink" Target="tel:0438%20534%20096" TargetMode="External"/><Relationship Id="rId4" Type="http://schemas.openxmlformats.org/officeDocument/2006/relationships/hyperlink" Target="tel:0447%20229%2008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AAD"/>
        </a:solidFill>
        <a:effectLst/>
      </p:bgPr>
    </p:bg>
    <p:spTree>
      <p:nvGrpSpPr>
        <p:cNvPr id="1" name=""/>
        <p:cNvGrpSpPr/>
        <p:nvPr/>
      </p:nvGrpSpPr>
      <p:grpSpPr>
        <a:xfrm>
          <a:off x="0" y="0"/>
          <a:ext cx="0" cy="0"/>
          <a:chOff x="0" y="0"/>
          <a:chExt cx="0" cy="0"/>
        </a:xfrm>
      </p:grpSpPr>
      <p:grpSp>
        <p:nvGrpSpPr>
          <p:cNvPr id="2" name="Group 2"/>
          <p:cNvGrpSpPr/>
          <p:nvPr/>
        </p:nvGrpSpPr>
        <p:grpSpPr>
          <a:xfrm>
            <a:off x="3564825" y="-461143"/>
            <a:ext cx="3562350" cy="8474258"/>
            <a:chOff x="0" y="0"/>
            <a:chExt cx="1276666" cy="3036983"/>
          </a:xfrm>
        </p:grpSpPr>
        <p:sp>
          <p:nvSpPr>
            <p:cNvPr id="3" name="Freeform 3"/>
            <p:cNvSpPr/>
            <p:nvPr/>
          </p:nvSpPr>
          <p:spPr>
            <a:xfrm>
              <a:off x="0" y="0"/>
              <a:ext cx="1276666" cy="3036983"/>
            </a:xfrm>
            <a:custGeom>
              <a:avLst/>
              <a:gdLst/>
              <a:ahLst/>
              <a:cxnLst/>
              <a:rect l="l" t="t" r="r" b="b"/>
              <a:pathLst>
                <a:path w="1276666" h="3036983">
                  <a:moveTo>
                    <a:pt x="0" y="0"/>
                  </a:moveTo>
                  <a:lnTo>
                    <a:pt x="1276666" y="0"/>
                  </a:lnTo>
                  <a:lnTo>
                    <a:pt x="1276666" y="3036983"/>
                  </a:lnTo>
                  <a:lnTo>
                    <a:pt x="0" y="3036983"/>
                  </a:lnTo>
                  <a:close/>
                </a:path>
              </a:pathLst>
            </a:custGeom>
            <a:solidFill>
              <a:srgbClr val="244979"/>
            </a:solidFill>
          </p:spPr>
          <p:txBody>
            <a:bodyPr/>
            <a:lstStyle/>
            <a:p>
              <a:endParaRPr lang="en-AU"/>
            </a:p>
          </p:txBody>
        </p:sp>
        <p:sp>
          <p:nvSpPr>
            <p:cNvPr id="4" name="TextBox 4"/>
            <p:cNvSpPr txBox="1"/>
            <p:nvPr/>
          </p:nvSpPr>
          <p:spPr>
            <a:xfrm>
              <a:off x="0" y="-28575"/>
              <a:ext cx="1276666" cy="3065558"/>
            </a:xfrm>
            <a:prstGeom prst="rect">
              <a:avLst/>
            </a:prstGeom>
          </p:spPr>
          <p:txBody>
            <a:bodyPr lIns="50800" tIns="50800" rIns="50800" bIns="50800" rtlCol="0" anchor="ctr"/>
            <a:lstStyle/>
            <a:p>
              <a:pPr algn="ctr">
                <a:lnSpc>
                  <a:spcPts val="1980"/>
                </a:lnSpc>
              </a:pPr>
              <a:endParaRPr/>
            </a:p>
          </p:txBody>
        </p:sp>
      </p:grpSp>
      <p:sp>
        <p:nvSpPr>
          <p:cNvPr id="5" name="TextBox 8">
            <a:extLst>
              <a:ext uri="{FF2B5EF4-FFF2-40B4-BE49-F238E27FC236}">
                <a16:creationId xmlns:a16="http://schemas.microsoft.com/office/drawing/2014/main" id="{CB46FFB3-7310-450F-F3F9-C7433AA8011D}"/>
              </a:ext>
            </a:extLst>
          </p:cNvPr>
          <p:cNvSpPr txBox="1"/>
          <p:nvPr/>
        </p:nvSpPr>
        <p:spPr>
          <a:xfrm>
            <a:off x="750779" y="1706879"/>
            <a:ext cx="2388331" cy="1615827"/>
          </a:xfrm>
          <a:prstGeom prst="rect">
            <a:avLst/>
          </a:prstGeom>
        </p:spPr>
        <p:txBody>
          <a:bodyPr lIns="0" tIns="0" rIns="0" bIns="0" rtlCol="0" anchor="t">
            <a:spAutoFit/>
          </a:bodyPr>
          <a:lstStyle/>
          <a:p>
            <a:pPr algn="l">
              <a:lnSpc>
                <a:spcPts val="1350"/>
              </a:lnSpc>
            </a:pPr>
            <a:r>
              <a:rPr lang="en-US" sz="1200" dirty="0">
                <a:solidFill>
                  <a:srgbClr val="FFFFFF"/>
                </a:solidFill>
                <a:latin typeface="Open Sans"/>
                <a:ea typeface="Open Sans"/>
                <a:cs typeface="Open Sans"/>
                <a:sym typeface="Open Sans"/>
              </a:rPr>
              <a:t>The Crisis Refuge is a 4-bedroom facility that provides short term or long term crisis accommodation to young men and women. The young people will receive 24-hour support and will be provided with support through comprehensive case management and mentorship. </a:t>
            </a:r>
          </a:p>
        </p:txBody>
      </p:sp>
      <p:sp>
        <p:nvSpPr>
          <p:cNvPr id="7" name="TextBox 6">
            <a:extLst>
              <a:ext uri="{FF2B5EF4-FFF2-40B4-BE49-F238E27FC236}">
                <a16:creationId xmlns:a16="http://schemas.microsoft.com/office/drawing/2014/main" id="{F5375ADA-0A67-10B7-CB44-BA62B895EDB8}"/>
              </a:ext>
            </a:extLst>
          </p:cNvPr>
          <p:cNvSpPr txBox="1"/>
          <p:nvPr/>
        </p:nvSpPr>
        <p:spPr>
          <a:xfrm>
            <a:off x="732915" y="752853"/>
            <a:ext cx="2616931" cy="733534"/>
          </a:xfrm>
          <a:prstGeom prst="rect">
            <a:avLst/>
          </a:prstGeom>
          <a:noFill/>
        </p:spPr>
        <p:txBody>
          <a:bodyPr wrap="square">
            <a:spAutoFit/>
          </a:bodyPr>
          <a:lstStyle/>
          <a:p>
            <a:pPr algn="l">
              <a:lnSpc>
                <a:spcPts val="2544"/>
              </a:lnSpc>
            </a:pPr>
            <a:r>
              <a:rPr lang="en-US" sz="1800" b="1" dirty="0">
                <a:solidFill>
                  <a:srgbClr val="FFFFFF"/>
                </a:solidFill>
                <a:latin typeface="Anantason UltraExpanded Semi-Bold"/>
                <a:ea typeface="Anantason UltraExpanded Semi-Bold"/>
                <a:cs typeface="Anantason UltraExpanded Semi-Bold"/>
                <a:sym typeface="Anantason UltraExpanded Semi-Bold"/>
              </a:rPr>
              <a:t>CRISIS REFUGE PROGRAM</a:t>
            </a:r>
          </a:p>
        </p:txBody>
      </p:sp>
      <p:sp>
        <p:nvSpPr>
          <p:cNvPr id="8" name="TextBox 12">
            <a:extLst>
              <a:ext uri="{FF2B5EF4-FFF2-40B4-BE49-F238E27FC236}">
                <a16:creationId xmlns:a16="http://schemas.microsoft.com/office/drawing/2014/main" id="{42BA9DA6-614A-06AF-5784-AD39576B3401}"/>
              </a:ext>
            </a:extLst>
          </p:cNvPr>
          <p:cNvSpPr txBox="1"/>
          <p:nvPr/>
        </p:nvSpPr>
        <p:spPr>
          <a:xfrm>
            <a:off x="834627" y="256083"/>
            <a:ext cx="1826354" cy="256480"/>
          </a:xfrm>
          <a:prstGeom prst="rect">
            <a:avLst/>
          </a:prstGeom>
        </p:spPr>
        <p:txBody>
          <a:bodyPr lIns="0" tIns="0" rIns="0" bIns="0" rtlCol="0" anchor="t">
            <a:spAutoFit/>
          </a:bodyPr>
          <a:lstStyle/>
          <a:p>
            <a:pPr algn="l">
              <a:lnSpc>
                <a:spcPts val="1980"/>
              </a:lnSpc>
            </a:pPr>
            <a:r>
              <a:rPr lang="en-US" sz="1414" b="1" dirty="0">
                <a:solidFill>
                  <a:srgbClr val="FFFFFF"/>
                </a:solidFill>
                <a:latin typeface="Anantason UltraExpanded Semi-Bold"/>
                <a:ea typeface="Anantason UltraExpanded Semi-Bold"/>
                <a:cs typeface="Anantason UltraExpanded Semi-Bold"/>
                <a:sym typeface="Anantason UltraExpanded Semi-Bold"/>
              </a:rPr>
              <a:t>Ages 13-17 years </a:t>
            </a:r>
          </a:p>
        </p:txBody>
      </p:sp>
      <p:sp>
        <p:nvSpPr>
          <p:cNvPr id="9" name="TextBox 13">
            <a:extLst>
              <a:ext uri="{FF2B5EF4-FFF2-40B4-BE49-F238E27FC236}">
                <a16:creationId xmlns:a16="http://schemas.microsoft.com/office/drawing/2014/main" id="{71B56782-5350-9450-6597-7C8ED5D345DB}"/>
              </a:ext>
            </a:extLst>
          </p:cNvPr>
          <p:cNvSpPr txBox="1"/>
          <p:nvPr/>
        </p:nvSpPr>
        <p:spPr>
          <a:xfrm>
            <a:off x="7529340" y="5351313"/>
            <a:ext cx="2388331" cy="1974900"/>
          </a:xfrm>
          <a:prstGeom prst="rect">
            <a:avLst/>
          </a:prstGeom>
        </p:spPr>
        <p:txBody>
          <a:bodyPr lIns="0" tIns="0" rIns="0" bIns="0" rtlCol="0" anchor="t">
            <a:spAutoFit/>
          </a:bodyPr>
          <a:lstStyle/>
          <a:p>
            <a:pPr algn="l">
              <a:lnSpc>
                <a:spcPts val="1350"/>
              </a:lnSpc>
            </a:pPr>
            <a:r>
              <a:rPr lang="en-US" sz="1200" dirty="0">
                <a:solidFill>
                  <a:srgbClr val="FFFFFF"/>
                </a:solidFill>
                <a:latin typeface="Open Sans"/>
                <a:ea typeface="Open Sans"/>
                <a:cs typeface="Open Sans"/>
                <a:sym typeface="Open Sans"/>
              </a:rPr>
              <a:t>Ampe </a:t>
            </a:r>
            <a:r>
              <a:rPr lang="en-US" sz="1200" dirty="0" err="1">
                <a:solidFill>
                  <a:srgbClr val="FFFFFF"/>
                </a:solidFill>
                <a:latin typeface="Open Sans"/>
                <a:ea typeface="Open Sans"/>
                <a:cs typeface="Open Sans"/>
                <a:sym typeface="Open Sans"/>
              </a:rPr>
              <a:t>Akweke</a:t>
            </a:r>
            <a:r>
              <a:rPr lang="en-US" sz="1200" dirty="0">
                <a:solidFill>
                  <a:srgbClr val="FFFFFF"/>
                </a:solidFill>
                <a:latin typeface="Open Sans"/>
                <a:ea typeface="Open Sans"/>
                <a:cs typeface="Open Sans"/>
                <a:sym typeface="Open Sans"/>
              </a:rPr>
              <a:t> is a 5-bedroom women only facility that provides short term or long term crisis accommodation to young women who are pregnant or have a baby that is under 2 years old. Ampe </a:t>
            </a:r>
            <a:r>
              <a:rPr lang="en-US" sz="1200" dirty="0" err="1">
                <a:solidFill>
                  <a:srgbClr val="FFFFFF"/>
                </a:solidFill>
                <a:latin typeface="Open Sans"/>
                <a:ea typeface="Open Sans"/>
                <a:cs typeface="Open Sans"/>
                <a:sym typeface="Open Sans"/>
              </a:rPr>
              <a:t>Akweke</a:t>
            </a:r>
            <a:r>
              <a:rPr lang="en-US" sz="1200" dirty="0">
                <a:solidFill>
                  <a:srgbClr val="FFFFFF"/>
                </a:solidFill>
                <a:latin typeface="Open Sans"/>
                <a:ea typeface="Open Sans"/>
                <a:cs typeface="Open Sans"/>
                <a:sym typeface="Open Sans"/>
              </a:rPr>
              <a:t> offers both residential and outreach support. The pregnant women and/or their baby will be provided comprehensive casework. </a:t>
            </a:r>
          </a:p>
        </p:txBody>
      </p:sp>
      <p:sp>
        <p:nvSpPr>
          <p:cNvPr id="14" name="TextBox 13">
            <a:extLst>
              <a:ext uri="{FF2B5EF4-FFF2-40B4-BE49-F238E27FC236}">
                <a16:creationId xmlns:a16="http://schemas.microsoft.com/office/drawing/2014/main" id="{20780A29-A0EA-2A87-FB3D-B126F1BFF8AC}"/>
              </a:ext>
            </a:extLst>
          </p:cNvPr>
          <p:cNvSpPr txBox="1"/>
          <p:nvPr/>
        </p:nvSpPr>
        <p:spPr>
          <a:xfrm>
            <a:off x="7434783" y="4388607"/>
            <a:ext cx="3188123" cy="733534"/>
          </a:xfrm>
          <a:prstGeom prst="rect">
            <a:avLst/>
          </a:prstGeom>
          <a:noFill/>
        </p:spPr>
        <p:txBody>
          <a:bodyPr wrap="square">
            <a:spAutoFit/>
          </a:bodyPr>
          <a:lstStyle/>
          <a:p>
            <a:pPr algn="l">
              <a:lnSpc>
                <a:spcPts val="2544"/>
              </a:lnSpc>
            </a:pPr>
            <a:r>
              <a:rPr lang="en-US" sz="1800" b="1" dirty="0">
                <a:solidFill>
                  <a:srgbClr val="FFFFFF"/>
                </a:solidFill>
                <a:latin typeface="Anantason UltraExpanded Semi-Bold"/>
                <a:ea typeface="Anantason UltraExpanded Semi-Bold"/>
                <a:cs typeface="Anantason UltraExpanded Semi-Bold"/>
                <a:sym typeface="Anantason UltraExpanded Semi-Bold"/>
              </a:rPr>
              <a:t>AMPE AKWEKE PROGRAM</a:t>
            </a:r>
          </a:p>
        </p:txBody>
      </p:sp>
      <p:sp>
        <p:nvSpPr>
          <p:cNvPr id="15" name="TextBox 11">
            <a:extLst>
              <a:ext uri="{FF2B5EF4-FFF2-40B4-BE49-F238E27FC236}">
                <a16:creationId xmlns:a16="http://schemas.microsoft.com/office/drawing/2014/main" id="{A95BFD7C-02E9-8092-235A-045334040529}"/>
              </a:ext>
            </a:extLst>
          </p:cNvPr>
          <p:cNvSpPr txBox="1"/>
          <p:nvPr/>
        </p:nvSpPr>
        <p:spPr>
          <a:xfrm>
            <a:off x="7552890" y="3889301"/>
            <a:ext cx="2012440" cy="256480"/>
          </a:xfrm>
          <a:prstGeom prst="rect">
            <a:avLst/>
          </a:prstGeom>
        </p:spPr>
        <p:txBody>
          <a:bodyPr lIns="0" tIns="0" rIns="0" bIns="0" rtlCol="0" anchor="t">
            <a:spAutoFit/>
          </a:bodyPr>
          <a:lstStyle/>
          <a:p>
            <a:pPr algn="l">
              <a:lnSpc>
                <a:spcPts val="1980"/>
              </a:lnSpc>
            </a:pPr>
            <a:r>
              <a:rPr lang="en-US" sz="1414" b="1" dirty="0">
                <a:solidFill>
                  <a:srgbClr val="FFFFFF"/>
                </a:solidFill>
                <a:latin typeface="Anantason UltraExpanded Semi-Bold"/>
                <a:ea typeface="Anantason UltraExpanded Semi-Bold"/>
                <a:cs typeface="Anantason UltraExpanded Semi-Bold"/>
                <a:sym typeface="Anantason UltraExpanded Semi-Bold"/>
              </a:rPr>
              <a:t>Ages 14-23 years </a:t>
            </a:r>
          </a:p>
        </p:txBody>
      </p:sp>
      <p:sp>
        <p:nvSpPr>
          <p:cNvPr id="16" name="TextBox 23">
            <a:extLst>
              <a:ext uri="{FF2B5EF4-FFF2-40B4-BE49-F238E27FC236}">
                <a16:creationId xmlns:a16="http://schemas.microsoft.com/office/drawing/2014/main" id="{0D784D70-9D12-0D4C-30D7-1BE0566A5069}"/>
              </a:ext>
            </a:extLst>
          </p:cNvPr>
          <p:cNvSpPr txBox="1"/>
          <p:nvPr/>
        </p:nvSpPr>
        <p:spPr>
          <a:xfrm>
            <a:off x="7433180" y="506234"/>
            <a:ext cx="1826354" cy="240290"/>
          </a:xfrm>
          <a:prstGeom prst="rect">
            <a:avLst/>
          </a:prstGeom>
        </p:spPr>
        <p:txBody>
          <a:bodyPr lIns="0" tIns="0" rIns="0" bIns="0" rtlCol="0" anchor="t">
            <a:spAutoFit/>
          </a:bodyPr>
          <a:lstStyle/>
          <a:p>
            <a:pPr algn="l">
              <a:lnSpc>
                <a:spcPts val="1980"/>
              </a:lnSpc>
            </a:pPr>
            <a:r>
              <a:rPr lang="en-US" sz="1414" b="1" dirty="0">
                <a:solidFill>
                  <a:srgbClr val="FFFFFF"/>
                </a:solidFill>
                <a:latin typeface="Anantason UltraExpanded Semi-Bold"/>
                <a:ea typeface="Anantason UltraExpanded Semi-Bold"/>
                <a:cs typeface="Anantason UltraExpanded Semi-Bold"/>
                <a:sym typeface="Anantason UltraExpanded Semi-Bold"/>
              </a:rPr>
              <a:t>Ages 16-24 years</a:t>
            </a:r>
          </a:p>
        </p:txBody>
      </p:sp>
      <p:sp>
        <p:nvSpPr>
          <p:cNvPr id="18" name="TextBox 17">
            <a:extLst>
              <a:ext uri="{FF2B5EF4-FFF2-40B4-BE49-F238E27FC236}">
                <a16:creationId xmlns:a16="http://schemas.microsoft.com/office/drawing/2014/main" id="{AEFC34AA-5343-5D99-510B-1481F43BDCF5}"/>
              </a:ext>
            </a:extLst>
          </p:cNvPr>
          <p:cNvSpPr txBox="1"/>
          <p:nvPr/>
        </p:nvSpPr>
        <p:spPr>
          <a:xfrm>
            <a:off x="7342154" y="1043558"/>
            <a:ext cx="3562350" cy="733534"/>
          </a:xfrm>
          <a:prstGeom prst="rect">
            <a:avLst/>
          </a:prstGeom>
          <a:noFill/>
        </p:spPr>
        <p:txBody>
          <a:bodyPr wrap="square">
            <a:spAutoFit/>
          </a:bodyPr>
          <a:lstStyle/>
          <a:p>
            <a:pPr algn="l">
              <a:lnSpc>
                <a:spcPts val="2544"/>
              </a:lnSpc>
            </a:pPr>
            <a:r>
              <a:rPr lang="en-US" sz="1800" b="1" dirty="0">
                <a:solidFill>
                  <a:srgbClr val="FFFFFF"/>
                </a:solidFill>
                <a:latin typeface="Anantason UltraExpanded Semi-Bold"/>
                <a:ea typeface="Anantason UltraExpanded Semi-Bold"/>
                <a:cs typeface="Anantason UltraExpanded Semi-Bold"/>
                <a:sym typeface="Anantason UltraExpanded Semi-Bold"/>
              </a:rPr>
              <a:t>YOUTH HOUSING PROGRAM </a:t>
            </a:r>
          </a:p>
        </p:txBody>
      </p:sp>
      <p:sp>
        <p:nvSpPr>
          <p:cNvPr id="19" name="TextBox 22">
            <a:extLst>
              <a:ext uri="{FF2B5EF4-FFF2-40B4-BE49-F238E27FC236}">
                <a16:creationId xmlns:a16="http://schemas.microsoft.com/office/drawing/2014/main" id="{73DF59B0-04D4-0812-7F2E-9ADD9BDAF1DE}"/>
              </a:ext>
            </a:extLst>
          </p:cNvPr>
          <p:cNvSpPr txBox="1"/>
          <p:nvPr/>
        </p:nvSpPr>
        <p:spPr>
          <a:xfrm>
            <a:off x="7402191" y="1964423"/>
            <a:ext cx="2388331" cy="1436291"/>
          </a:xfrm>
          <a:prstGeom prst="rect">
            <a:avLst/>
          </a:prstGeom>
        </p:spPr>
        <p:txBody>
          <a:bodyPr lIns="0" tIns="0" rIns="0" bIns="0" rtlCol="0" anchor="t">
            <a:spAutoFit/>
          </a:bodyPr>
          <a:lstStyle/>
          <a:p>
            <a:pPr algn="l">
              <a:lnSpc>
                <a:spcPts val="1350"/>
              </a:lnSpc>
            </a:pPr>
            <a:r>
              <a:rPr lang="en-US" sz="1200" dirty="0">
                <a:solidFill>
                  <a:srgbClr val="FFFFFF"/>
                </a:solidFill>
                <a:latin typeface="Open Sans"/>
                <a:ea typeface="Open Sans"/>
                <a:cs typeface="Open Sans"/>
                <a:sym typeface="Open Sans"/>
              </a:rPr>
              <a:t>The Youth Housing Program provides affordable semi-independent accommodation for a period of 12 months to young men and women. The ASYASS Housing Program currently manages eight properties located across Alice Springs. </a:t>
            </a:r>
          </a:p>
        </p:txBody>
      </p:sp>
      <p:sp>
        <p:nvSpPr>
          <p:cNvPr id="20" name="TextBox 19">
            <a:extLst>
              <a:ext uri="{FF2B5EF4-FFF2-40B4-BE49-F238E27FC236}">
                <a16:creationId xmlns:a16="http://schemas.microsoft.com/office/drawing/2014/main" id="{5B7A0FEA-CAA2-B723-0510-53E8A1F907D0}"/>
              </a:ext>
            </a:extLst>
          </p:cNvPr>
          <p:cNvSpPr txBox="1"/>
          <p:nvPr/>
        </p:nvSpPr>
        <p:spPr>
          <a:xfrm>
            <a:off x="641889" y="4535961"/>
            <a:ext cx="2616931" cy="733534"/>
          </a:xfrm>
          <a:prstGeom prst="rect">
            <a:avLst/>
          </a:prstGeom>
          <a:noFill/>
        </p:spPr>
        <p:txBody>
          <a:bodyPr wrap="square">
            <a:spAutoFit/>
          </a:bodyPr>
          <a:lstStyle/>
          <a:p>
            <a:pPr algn="l">
              <a:lnSpc>
                <a:spcPts val="2544"/>
              </a:lnSpc>
            </a:pPr>
            <a:r>
              <a:rPr lang="en-US" b="1" dirty="0">
                <a:solidFill>
                  <a:srgbClr val="FFFFFF"/>
                </a:solidFill>
                <a:latin typeface="Anantason UltraExpanded Semi-Bold"/>
                <a:ea typeface="Anantason UltraExpanded Semi-Bold"/>
                <a:cs typeface="Anantason UltraExpanded Semi-Bold"/>
                <a:sym typeface="Anantason UltraExpanded Semi-Bold"/>
              </a:rPr>
              <a:t>ON TRACK</a:t>
            </a:r>
            <a:r>
              <a:rPr lang="en-US" sz="1800" b="1" dirty="0">
                <a:solidFill>
                  <a:srgbClr val="FFFFFF"/>
                </a:solidFill>
                <a:latin typeface="Anantason UltraExpanded Semi-Bold"/>
                <a:ea typeface="Anantason UltraExpanded Semi-Bold"/>
                <a:cs typeface="Anantason UltraExpanded Semi-Bold"/>
                <a:sym typeface="Anantason UltraExpanded Semi-Bold"/>
              </a:rPr>
              <a:t> PROGRAM</a:t>
            </a:r>
          </a:p>
        </p:txBody>
      </p:sp>
      <p:sp>
        <p:nvSpPr>
          <p:cNvPr id="21" name="TextBox 8">
            <a:extLst>
              <a:ext uri="{FF2B5EF4-FFF2-40B4-BE49-F238E27FC236}">
                <a16:creationId xmlns:a16="http://schemas.microsoft.com/office/drawing/2014/main" id="{9AF697BE-6F91-2B6B-97FC-B21E17CE40A2}"/>
              </a:ext>
            </a:extLst>
          </p:cNvPr>
          <p:cNvSpPr txBox="1"/>
          <p:nvPr/>
        </p:nvSpPr>
        <p:spPr>
          <a:xfrm>
            <a:off x="675537" y="5530850"/>
            <a:ext cx="2388331" cy="1795363"/>
          </a:xfrm>
          <a:prstGeom prst="rect">
            <a:avLst/>
          </a:prstGeom>
        </p:spPr>
        <p:txBody>
          <a:bodyPr lIns="0" tIns="0" rIns="0" bIns="0" rtlCol="0" anchor="t">
            <a:spAutoFit/>
          </a:bodyPr>
          <a:lstStyle/>
          <a:p>
            <a:pPr algn="l">
              <a:lnSpc>
                <a:spcPts val="1350"/>
              </a:lnSpc>
            </a:pPr>
            <a:r>
              <a:rPr lang="en-US" sz="1200" dirty="0">
                <a:solidFill>
                  <a:srgbClr val="FFFFFF"/>
                </a:solidFill>
                <a:latin typeface="Open Sans"/>
                <a:ea typeface="Open Sans"/>
                <a:cs typeface="Open Sans"/>
                <a:sym typeface="Open Sans"/>
              </a:rPr>
              <a:t>The On Track is a 2-bedroom facility for young men and women that focuses on transitioning young people to adulthood. Each young person is provided holistic case management that focuses on their transition to independence and re-engagement with the wider community. </a:t>
            </a:r>
          </a:p>
        </p:txBody>
      </p:sp>
      <p:sp>
        <p:nvSpPr>
          <p:cNvPr id="22" name="TextBox 12">
            <a:extLst>
              <a:ext uri="{FF2B5EF4-FFF2-40B4-BE49-F238E27FC236}">
                <a16:creationId xmlns:a16="http://schemas.microsoft.com/office/drawing/2014/main" id="{8C0455A9-2BA9-269A-B38C-C5D7601D2F23}"/>
              </a:ext>
            </a:extLst>
          </p:cNvPr>
          <p:cNvSpPr txBox="1"/>
          <p:nvPr/>
        </p:nvSpPr>
        <p:spPr>
          <a:xfrm>
            <a:off x="717805" y="3973279"/>
            <a:ext cx="1826354" cy="256480"/>
          </a:xfrm>
          <a:prstGeom prst="rect">
            <a:avLst/>
          </a:prstGeom>
        </p:spPr>
        <p:txBody>
          <a:bodyPr lIns="0" tIns="0" rIns="0" bIns="0" rtlCol="0" anchor="t">
            <a:spAutoFit/>
          </a:bodyPr>
          <a:lstStyle/>
          <a:p>
            <a:pPr algn="l">
              <a:lnSpc>
                <a:spcPts val="1980"/>
              </a:lnSpc>
            </a:pPr>
            <a:r>
              <a:rPr lang="en-US" sz="1414" b="1" dirty="0">
                <a:solidFill>
                  <a:srgbClr val="FFFFFF"/>
                </a:solidFill>
                <a:latin typeface="Anantason UltraExpanded Semi-Bold"/>
                <a:ea typeface="Anantason UltraExpanded Semi-Bold"/>
                <a:cs typeface="Anantason UltraExpanded Semi-Bold"/>
                <a:sym typeface="Anantason UltraExpanded Semi-Bold"/>
              </a:rPr>
              <a:t>Ages 16-17 years </a:t>
            </a:r>
          </a:p>
        </p:txBody>
      </p:sp>
      <p:sp>
        <p:nvSpPr>
          <p:cNvPr id="24" name="TextBox 23">
            <a:extLst>
              <a:ext uri="{FF2B5EF4-FFF2-40B4-BE49-F238E27FC236}">
                <a16:creationId xmlns:a16="http://schemas.microsoft.com/office/drawing/2014/main" id="{5E7BDD99-8BF9-10D8-5DF1-5093A75ACD30}"/>
              </a:ext>
            </a:extLst>
          </p:cNvPr>
          <p:cNvSpPr txBox="1"/>
          <p:nvPr/>
        </p:nvSpPr>
        <p:spPr>
          <a:xfrm>
            <a:off x="3883191" y="124873"/>
            <a:ext cx="2925618" cy="3764428"/>
          </a:xfrm>
          <a:prstGeom prst="rect">
            <a:avLst/>
          </a:prstGeom>
          <a:noFill/>
        </p:spPr>
        <p:txBody>
          <a:bodyPr wrap="square">
            <a:spAutoFit/>
          </a:bodyPr>
          <a:lstStyle/>
          <a:p>
            <a:pPr>
              <a:lnSpc>
                <a:spcPct val="115000"/>
              </a:lnSpc>
              <a:spcBef>
                <a:spcPts val="1200"/>
              </a:spcBef>
              <a:buNone/>
            </a:pPr>
            <a:r>
              <a:rPr lang="en-US" sz="2200" b="1" dirty="0">
                <a:solidFill>
                  <a:schemeClr val="bg1"/>
                </a:solidFill>
                <a:effectLst/>
                <a:latin typeface="Anantason UltraExpanded" panose="020B0604020202020204" charset="-34"/>
                <a:ea typeface="MS Gothic" panose="020B0609070205080204" pitchFamily="49" charset="-128"/>
                <a:cs typeface="Anantason UltraExpanded" panose="020B0604020202020204" charset="-34"/>
              </a:rPr>
              <a:t>Our Vision</a:t>
            </a:r>
            <a:endParaRPr lang="en-AU" sz="1400" b="1" dirty="0">
              <a:solidFill>
                <a:schemeClr val="bg1"/>
              </a:solidFill>
              <a:effectLst/>
              <a:latin typeface="Anantason UltraExpanded" panose="020B0604020202020204" charset="-34"/>
              <a:ea typeface="MS Gothic" panose="020B0609070205080204" pitchFamily="49" charset="-128"/>
              <a:cs typeface="Anantason UltraExpanded" panose="020B0604020202020204" charset="-34"/>
            </a:endParaRPr>
          </a:p>
          <a:p>
            <a:pPr>
              <a:lnSpc>
                <a:spcPct val="115000"/>
              </a:lnSpc>
              <a:spcBef>
                <a:spcPts val="1200"/>
              </a:spcBef>
              <a:buNone/>
            </a:pPr>
            <a:r>
              <a:rPr lang="en-US" sz="1200" b="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The human, social, and economic rights of all young people are promoted and respected within the community.</a:t>
            </a:r>
            <a:endParaRPr lang="en-AU" sz="1400" b="1" dirty="0">
              <a:solidFill>
                <a:schemeClr val="bg1"/>
              </a:solidFill>
              <a:effectLst/>
              <a:latin typeface="Open Sans SemiBold" panose="020F0502020204030204" pitchFamily="34" charset="0"/>
              <a:ea typeface="Open Sans SemiBold" panose="020F0502020204030204" pitchFamily="34" charset="0"/>
              <a:cs typeface="Open Sans SemiBold" panose="020F0502020204030204" pitchFamily="34" charset="0"/>
            </a:endParaRPr>
          </a:p>
          <a:p>
            <a:pPr>
              <a:lnSpc>
                <a:spcPct val="115000"/>
              </a:lnSpc>
              <a:spcBef>
                <a:spcPts val="1200"/>
              </a:spcBef>
              <a:buNone/>
            </a:pPr>
            <a:r>
              <a:rPr lang="en-US" b="1" dirty="0">
                <a:solidFill>
                  <a:schemeClr val="bg1"/>
                </a:solidFill>
                <a:effectLst/>
                <a:latin typeface="Anantason UltraExpanded" panose="020B0604020202020204" charset="-34"/>
                <a:ea typeface="MS Gothic" panose="020B0609070205080204" pitchFamily="49" charset="-128"/>
                <a:cs typeface="Anantason UltraExpanded" panose="020B0604020202020204" charset="-34"/>
              </a:rPr>
              <a:t>Our Mission</a:t>
            </a:r>
            <a:endParaRPr lang="en-AU" b="1" dirty="0">
              <a:solidFill>
                <a:schemeClr val="bg1"/>
              </a:solidFill>
              <a:effectLst/>
              <a:latin typeface="Anantason UltraExpanded" panose="020B0604020202020204" charset="-34"/>
              <a:ea typeface="MS Gothic" panose="020B0609070205080204" pitchFamily="49" charset="-128"/>
              <a:cs typeface="Anantason UltraExpanded" panose="020B0604020202020204" charset="-34"/>
            </a:endParaRPr>
          </a:p>
          <a:p>
            <a:pPr>
              <a:lnSpc>
                <a:spcPct val="115000"/>
              </a:lnSpc>
              <a:spcBef>
                <a:spcPts val="1200"/>
              </a:spcBef>
              <a:buNone/>
            </a:pPr>
            <a:r>
              <a:rPr lang="en-US" sz="1200" b="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To create a community where young people are treated equitably and have appropriate access to goods and services that will allow them to live safely and comfortably as valued and respected members of our society.</a:t>
            </a:r>
            <a:endParaRPr lang="en-AU" sz="12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nSpc>
                <a:spcPct val="115000"/>
              </a:lnSpc>
              <a:spcBef>
                <a:spcPts val="1200"/>
              </a:spcBef>
              <a:buNone/>
            </a:pPr>
            <a:endParaRPr lang="en-AU" sz="1400" b="1" dirty="0">
              <a:solidFill>
                <a:schemeClr val="bg1"/>
              </a:solidFill>
              <a:effectLst/>
              <a:latin typeface="Century Gothic" panose="020B0502020202020204" pitchFamily="34" charset="0"/>
              <a:ea typeface="MS Gothic" panose="020B0609070205080204" pitchFamily="49" charset="-128"/>
              <a:cs typeface="Times New Roman" panose="02020603050405020304" pitchFamily="18" charset="0"/>
            </a:endParaRPr>
          </a:p>
        </p:txBody>
      </p:sp>
      <p:pic>
        <p:nvPicPr>
          <p:cNvPr id="25" name="Picture 24">
            <a:extLst>
              <a:ext uri="{FF2B5EF4-FFF2-40B4-BE49-F238E27FC236}">
                <a16:creationId xmlns:a16="http://schemas.microsoft.com/office/drawing/2014/main" id="{FD4FC16B-9F54-CB90-287C-A506D079B548}"/>
              </a:ext>
            </a:extLst>
          </p:cNvPr>
          <p:cNvPicPr>
            <a:picLocks noChangeAspect="1"/>
          </p:cNvPicPr>
          <p:nvPr/>
        </p:nvPicPr>
        <p:blipFill>
          <a:blip r:embed="rId2"/>
          <a:stretch>
            <a:fillRect/>
          </a:stretch>
        </p:blipFill>
        <p:spPr>
          <a:xfrm>
            <a:off x="4030451" y="4229759"/>
            <a:ext cx="2743438" cy="274343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44979"/>
        </a:solidFill>
        <a:effectLst/>
      </p:bgPr>
    </p:bg>
    <p:spTree>
      <p:nvGrpSpPr>
        <p:cNvPr id="1" name=""/>
        <p:cNvGrpSpPr/>
        <p:nvPr/>
      </p:nvGrpSpPr>
      <p:grpSpPr>
        <a:xfrm>
          <a:off x="0" y="0"/>
          <a:ext cx="0" cy="0"/>
          <a:chOff x="0" y="0"/>
          <a:chExt cx="0" cy="0"/>
        </a:xfrm>
      </p:grpSpPr>
      <p:grpSp>
        <p:nvGrpSpPr>
          <p:cNvPr id="2" name="Group 2"/>
          <p:cNvGrpSpPr/>
          <p:nvPr/>
        </p:nvGrpSpPr>
        <p:grpSpPr>
          <a:xfrm>
            <a:off x="6921456" y="-463164"/>
            <a:ext cx="3742778" cy="8011070"/>
            <a:chOff x="0" y="0"/>
            <a:chExt cx="1341327" cy="2870987"/>
          </a:xfrm>
        </p:grpSpPr>
        <p:sp>
          <p:nvSpPr>
            <p:cNvPr id="3" name="Freeform 3"/>
            <p:cNvSpPr/>
            <p:nvPr/>
          </p:nvSpPr>
          <p:spPr>
            <a:xfrm>
              <a:off x="0" y="0"/>
              <a:ext cx="1341327" cy="2870987"/>
            </a:xfrm>
            <a:custGeom>
              <a:avLst/>
              <a:gdLst/>
              <a:ahLst/>
              <a:cxnLst/>
              <a:rect l="l" t="t" r="r" b="b"/>
              <a:pathLst>
                <a:path w="1341327" h="2870987">
                  <a:moveTo>
                    <a:pt x="0" y="0"/>
                  </a:moveTo>
                  <a:lnTo>
                    <a:pt x="1341327" y="0"/>
                  </a:lnTo>
                  <a:lnTo>
                    <a:pt x="1341327" y="2870987"/>
                  </a:lnTo>
                  <a:lnTo>
                    <a:pt x="0" y="2870987"/>
                  </a:lnTo>
                  <a:close/>
                </a:path>
              </a:pathLst>
            </a:custGeom>
            <a:solidFill>
              <a:srgbClr val="004AAD"/>
            </a:solidFill>
          </p:spPr>
          <p:txBody>
            <a:bodyPr/>
            <a:lstStyle/>
            <a:p>
              <a:endParaRPr lang="en-AU"/>
            </a:p>
          </p:txBody>
        </p:sp>
        <p:sp>
          <p:nvSpPr>
            <p:cNvPr id="4" name="TextBox 4"/>
            <p:cNvSpPr txBox="1"/>
            <p:nvPr/>
          </p:nvSpPr>
          <p:spPr>
            <a:xfrm>
              <a:off x="0" y="-28575"/>
              <a:ext cx="1341327" cy="2899562"/>
            </a:xfrm>
            <a:prstGeom prst="rect">
              <a:avLst/>
            </a:prstGeom>
          </p:spPr>
          <p:txBody>
            <a:bodyPr lIns="50800" tIns="50800" rIns="50800" bIns="50800" rtlCol="0" anchor="ctr"/>
            <a:lstStyle/>
            <a:p>
              <a:pPr algn="ctr">
                <a:lnSpc>
                  <a:spcPts val="1980"/>
                </a:lnSpc>
              </a:pPr>
              <a:endParaRPr/>
            </a:p>
          </p:txBody>
        </p:sp>
      </p:grpSp>
      <p:grpSp>
        <p:nvGrpSpPr>
          <p:cNvPr id="5" name="Group 5"/>
          <p:cNvGrpSpPr/>
          <p:nvPr/>
        </p:nvGrpSpPr>
        <p:grpSpPr>
          <a:xfrm>
            <a:off x="-87598" y="0"/>
            <a:ext cx="3742778" cy="8011070"/>
            <a:chOff x="0" y="0"/>
            <a:chExt cx="1341327" cy="2870987"/>
          </a:xfrm>
        </p:grpSpPr>
        <p:sp>
          <p:nvSpPr>
            <p:cNvPr id="6" name="Freeform 6"/>
            <p:cNvSpPr/>
            <p:nvPr/>
          </p:nvSpPr>
          <p:spPr>
            <a:xfrm>
              <a:off x="0" y="0"/>
              <a:ext cx="1341327" cy="2870987"/>
            </a:xfrm>
            <a:custGeom>
              <a:avLst/>
              <a:gdLst/>
              <a:ahLst/>
              <a:cxnLst/>
              <a:rect l="l" t="t" r="r" b="b"/>
              <a:pathLst>
                <a:path w="1341327" h="2870987">
                  <a:moveTo>
                    <a:pt x="0" y="0"/>
                  </a:moveTo>
                  <a:lnTo>
                    <a:pt x="1341327" y="0"/>
                  </a:lnTo>
                  <a:lnTo>
                    <a:pt x="1341327" y="2870987"/>
                  </a:lnTo>
                  <a:lnTo>
                    <a:pt x="0" y="2870987"/>
                  </a:lnTo>
                  <a:close/>
                </a:path>
              </a:pathLst>
            </a:custGeom>
            <a:solidFill>
              <a:srgbClr val="004AAD"/>
            </a:solidFill>
          </p:spPr>
          <p:txBody>
            <a:bodyPr/>
            <a:lstStyle/>
            <a:p>
              <a:endParaRPr lang="en-AU"/>
            </a:p>
          </p:txBody>
        </p:sp>
        <p:sp>
          <p:nvSpPr>
            <p:cNvPr id="7" name="TextBox 7"/>
            <p:cNvSpPr txBox="1"/>
            <p:nvPr/>
          </p:nvSpPr>
          <p:spPr>
            <a:xfrm>
              <a:off x="0" y="-28575"/>
              <a:ext cx="1341327" cy="2899562"/>
            </a:xfrm>
            <a:prstGeom prst="rect">
              <a:avLst/>
            </a:prstGeom>
          </p:spPr>
          <p:txBody>
            <a:bodyPr lIns="50800" tIns="50800" rIns="50800" bIns="50800" rtlCol="0" anchor="ctr"/>
            <a:lstStyle/>
            <a:p>
              <a:pPr algn="ctr">
                <a:lnSpc>
                  <a:spcPts val="1980"/>
                </a:lnSpc>
              </a:pPr>
              <a:endParaRPr/>
            </a:p>
          </p:txBody>
        </p:sp>
      </p:grpSp>
      <p:sp>
        <p:nvSpPr>
          <p:cNvPr id="9" name="TextBox 9"/>
          <p:cNvSpPr txBox="1"/>
          <p:nvPr/>
        </p:nvSpPr>
        <p:spPr>
          <a:xfrm>
            <a:off x="840192" y="469311"/>
            <a:ext cx="2388331" cy="332783"/>
          </a:xfrm>
          <a:prstGeom prst="rect">
            <a:avLst/>
          </a:prstGeom>
        </p:spPr>
        <p:txBody>
          <a:bodyPr lIns="0" tIns="0" rIns="0" bIns="0" rtlCol="0" anchor="t">
            <a:spAutoFit/>
          </a:bodyPr>
          <a:lstStyle/>
          <a:p>
            <a:pPr algn="l">
              <a:lnSpc>
                <a:spcPts val="2544"/>
              </a:lnSpc>
            </a:pPr>
            <a:r>
              <a:rPr lang="en-US" sz="2400" b="1" dirty="0">
                <a:solidFill>
                  <a:srgbClr val="FFFFFF"/>
                </a:solidFill>
                <a:latin typeface="Anantason UltraExpanded Semi-Bold"/>
                <a:ea typeface="Anantason UltraExpanded Semi-Bold"/>
                <a:cs typeface="Anantason UltraExpanded Semi-Bold"/>
                <a:sym typeface="Anantason UltraExpanded Semi-Bold"/>
              </a:rPr>
              <a:t>ABOUT US </a:t>
            </a:r>
          </a:p>
        </p:txBody>
      </p:sp>
      <p:sp>
        <p:nvSpPr>
          <p:cNvPr id="14" name="TextBox 14"/>
          <p:cNvSpPr txBox="1"/>
          <p:nvPr/>
        </p:nvSpPr>
        <p:spPr>
          <a:xfrm>
            <a:off x="7358690" y="275264"/>
            <a:ext cx="3121777" cy="1271407"/>
          </a:xfrm>
          <a:prstGeom prst="rect">
            <a:avLst/>
          </a:prstGeom>
        </p:spPr>
        <p:txBody>
          <a:bodyPr lIns="0" tIns="0" rIns="0" bIns="0" rtlCol="0" anchor="t">
            <a:spAutoFit/>
          </a:bodyPr>
          <a:lstStyle/>
          <a:p>
            <a:pPr algn="l">
              <a:lnSpc>
                <a:spcPts val="2544"/>
              </a:lnSpc>
            </a:pPr>
            <a:r>
              <a:rPr lang="en-US" sz="2400" b="1" dirty="0">
                <a:solidFill>
                  <a:srgbClr val="FFFFFF"/>
                </a:solidFill>
                <a:latin typeface="Anantason UltraExpanded Semi-Bold"/>
                <a:ea typeface="Anantason UltraExpanded Semi-Bold"/>
                <a:cs typeface="Anantason UltraExpanded Semi-Bold"/>
                <a:sym typeface="Anantason UltraExpanded Semi-Bold"/>
              </a:rPr>
              <a:t>Alice Springs Youth Accommodation  Support Services </a:t>
            </a:r>
          </a:p>
        </p:txBody>
      </p:sp>
      <p:sp>
        <p:nvSpPr>
          <p:cNvPr id="15" name="TextBox 15"/>
          <p:cNvSpPr txBox="1"/>
          <p:nvPr/>
        </p:nvSpPr>
        <p:spPr>
          <a:xfrm>
            <a:off x="450181" y="1408050"/>
            <a:ext cx="2667220" cy="3936847"/>
          </a:xfrm>
          <a:prstGeom prst="rect">
            <a:avLst/>
          </a:prstGeom>
        </p:spPr>
        <p:txBody>
          <a:bodyPr wrap="square" lIns="0" tIns="0" rIns="0" bIns="0" rtlCol="0" anchor="t">
            <a:spAutoFit/>
          </a:bodyPr>
          <a:lstStyle/>
          <a:p>
            <a:pPr algn="l">
              <a:lnSpc>
                <a:spcPts val="1350"/>
              </a:lnSpc>
            </a:pPr>
            <a:r>
              <a:rPr lang="en-US" sz="1200" dirty="0">
                <a:solidFill>
                  <a:srgbClr val="FFFFFF"/>
                </a:solidFill>
                <a:latin typeface="Open Sans"/>
                <a:ea typeface="Open Sans"/>
                <a:cs typeface="Open Sans"/>
                <a:sym typeface="Open Sans"/>
              </a:rPr>
              <a:t>ASYASS is a non-profit, community focused organization that has helped young people in Central Australia for over 30 years. ASYASS provides crisis and transitional accommodation, case management, outreach support, and advocacy to young people aged 13-24 years experiencing homelessness or at risk of homelessness and provides a range of support services to address presenting issues. </a:t>
            </a:r>
          </a:p>
          <a:p>
            <a:pPr algn="l">
              <a:lnSpc>
                <a:spcPts val="1350"/>
              </a:lnSpc>
            </a:pPr>
            <a:endParaRPr lang="en-US" sz="1200" dirty="0">
              <a:solidFill>
                <a:srgbClr val="FFFFFF"/>
              </a:solidFill>
              <a:latin typeface="Open Sans"/>
              <a:ea typeface="Open Sans"/>
              <a:cs typeface="Open Sans"/>
              <a:sym typeface="Open Sans"/>
            </a:endParaRPr>
          </a:p>
          <a:p>
            <a:pPr algn="l">
              <a:lnSpc>
                <a:spcPts val="1350"/>
              </a:lnSpc>
            </a:pPr>
            <a:endParaRPr lang="en-US" sz="1200" dirty="0">
              <a:solidFill>
                <a:srgbClr val="FFFFFF"/>
              </a:solidFill>
              <a:latin typeface="Open Sans"/>
              <a:ea typeface="Open Sans"/>
              <a:cs typeface="Open Sans"/>
              <a:sym typeface="Open Sans"/>
            </a:endParaRPr>
          </a:p>
          <a:p>
            <a:pPr algn="l">
              <a:lnSpc>
                <a:spcPts val="1350"/>
              </a:lnSpc>
            </a:pPr>
            <a:r>
              <a:rPr lang="en-US" sz="1200" dirty="0">
                <a:solidFill>
                  <a:srgbClr val="FFFFFF"/>
                </a:solidFill>
                <a:latin typeface="Open Sans"/>
                <a:ea typeface="Open Sans"/>
                <a:cs typeface="Open Sans"/>
                <a:sym typeface="Open Sans"/>
              </a:rPr>
              <a:t>ASYASS believes that all young people have a right to secure, appropriate and affordable housing regardless of who they are, where they come from, race, ethnicity, culture, and sexual orientation. </a:t>
            </a:r>
          </a:p>
          <a:p>
            <a:pPr algn="l">
              <a:lnSpc>
                <a:spcPts val="1350"/>
              </a:lnSpc>
            </a:pPr>
            <a:endParaRPr lang="en-US" sz="1200" dirty="0">
              <a:solidFill>
                <a:srgbClr val="FFFFFF"/>
              </a:solidFill>
              <a:latin typeface="Open Sans"/>
              <a:ea typeface="Open Sans"/>
              <a:cs typeface="Open Sans"/>
              <a:sym typeface="Open Sans"/>
            </a:endParaRPr>
          </a:p>
          <a:p>
            <a:pPr algn="l">
              <a:lnSpc>
                <a:spcPts val="1350"/>
              </a:lnSpc>
            </a:pPr>
            <a:endParaRPr lang="en-US" sz="964" dirty="0">
              <a:solidFill>
                <a:srgbClr val="FFFFFF"/>
              </a:solidFill>
              <a:latin typeface="Open Sans"/>
              <a:ea typeface="Open Sans"/>
              <a:cs typeface="Open Sans"/>
              <a:sym typeface="Open Sans"/>
            </a:endParaRPr>
          </a:p>
        </p:txBody>
      </p:sp>
      <p:sp>
        <p:nvSpPr>
          <p:cNvPr id="16" name="TextBox 16"/>
          <p:cNvSpPr txBox="1"/>
          <p:nvPr/>
        </p:nvSpPr>
        <p:spPr>
          <a:xfrm>
            <a:off x="4504098" y="294554"/>
            <a:ext cx="1550930" cy="346249"/>
          </a:xfrm>
          <a:prstGeom prst="rect">
            <a:avLst/>
          </a:prstGeom>
        </p:spPr>
        <p:txBody>
          <a:bodyPr lIns="0" tIns="0" rIns="0" bIns="0" rtlCol="0" anchor="t">
            <a:spAutoFit/>
          </a:bodyPr>
          <a:lstStyle/>
          <a:p>
            <a:pPr algn="ctr">
              <a:lnSpc>
                <a:spcPts val="2659"/>
              </a:lnSpc>
            </a:pPr>
            <a:r>
              <a:rPr lang="en-US" sz="1899" dirty="0">
                <a:solidFill>
                  <a:srgbClr val="FFFFFF"/>
                </a:solidFill>
                <a:latin typeface="Anantason UltraExpanded Semi-Bold" panose="020B0604020202020204" charset="-34"/>
                <a:ea typeface="Open Sans"/>
                <a:cs typeface="Anantason UltraExpanded Semi-Bold" panose="020B0604020202020204" charset="-34"/>
                <a:sym typeface="Open Sans"/>
              </a:rPr>
              <a:t>ASYASS</a:t>
            </a:r>
          </a:p>
        </p:txBody>
      </p:sp>
      <p:sp>
        <p:nvSpPr>
          <p:cNvPr id="17" name="TextBox 17"/>
          <p:cNvSpPr txBox="1"/>
          <p:nvPr/>
        </p:nvSpPr>
        <p:spPr>
          <a:xfrm>
            <a:off x="3766513" y="910968"/>
            <a:ext cx="3101894" cy="371897"/>
          </a:xfrm>
          <a:prstGeom prst="rect">
            <a:avLst/>
          </a:prstGeom>
        </p:spPr>
        <p:txBody>
          <a:bodyPr lIns="0" tIns="0" rIns="0" bIns="0" rtlCol="0" anchor="t">
            <a:spAutoFit/>
          </a:bodyPr>
          <a:lstStyle/>
          <a:p>
            <a:pPr algn="ctr">
              <a:lnSpc>
                <a:spcPts val="2907"/>
              </a:lnSpc>
            </a:pPr>
            <a:r>
              <a:rPr lang="en-US" sz="2400" b="1" dirty="0">
                <a:solidFill>
                  <a:srgbClr val="FFFFFF"/>
                </a:solidFill>
                <a:latin typeface="Anantason UltraExpanded Semi-Bold"/>
                <a:ea typeface="Anantason UltraExpanded Semi-Bold"/>
                <a:cs typeface="Anantason UltraExpanded Semi-Bold"/>
                <a:sym typeface="Anantason UltraExpanded Semi-Bold"/>
              </a:rPr>
              <a:t>CONTACT US </a:t>
            </a:r>
          </a:p>
        </p:txBody>
      </p:sp>
      <p:sp>
        <p:nvSpPr>
          <p:cNvPr id="18" name="TextBox 18"/>
          <p:cNvSpPr txBox="1"/>
          <p:nvPr/>
        </p:nvSpPr>
        <p:spPr>
          <a:xfrm>
            <a:off x="7816507" y="6808494"/>
            <a:ext cx="2206145" cy="206710"/>
          </a:xfrm>
          <a:prstGeom prst="rect">
            <a:avLst/>
          </a:prstGeom>
        </p:spPr>
        <p:txBody>
          <a:bodyPr lIns="0" tIns="0" rIns="0" bIns="0" rtlCol="0" anchor="t">
            <a:spAutoFit/>
          </a:bodyPr>
          <a:lstStyle/>
          <a:p>
            <a:pPr algn="ctr">
              <a:lnSpc>
                <a:spcPts val="1731"/>
              </a:lnSpc>
            </a:pPr>
            <a:r>
              <a:rPr lang="en-US" sz="1236" b="1">
                <a:solidFill>
                  <a:srgbClr val="FFFFFF"/>
                </a:solidFill>
                <a:latin typeface="Open Sans Bold"/>
                <a:ea typeface="Open Sans Bold"/>
                <a:cs typeface="Open Sans Bold"/>
                <a:sym typeface="Open Sans Bold"/>
              </a:rPr>
              <a:t>https://asyass.org.au </a:t>
            </a:r>
          </a:p>
        </p:txBody>
      </p:sp>
      <p:grpSp>
        <p:nvGrpSpPr>
          <p:cNvPr id="19" name="Group 19"/>
          <p:cNvGrpSpPr/>
          <p:nvPr/>
        </p:nvGrpSpPr>
        <p:grpSpPr>
          <a:xfrm>
            <a:off x="7217388" y="2101850"/>
            <a:ext cx="3150913" cy="2505646"/>
            <a:chOff x="0" y="0"/>
            <a:chExt cx="4201218" cy="3340861"/>
          </a:xfrm>
        </p:grpSpPr>
        <p:pic>
          <p:nvPicPr>
            <p:cNvPr id="20" name="Picture 20"/>
            <p:cNvPicPr>
              <a:picLocks noChangeAspect="1"/>
            </p:cNvPicPr>
            <p:nvPr/>
          </p:nvPicPr>
          <p:blipFill>
            <a:blip r:embed="rId2"/>
            <a:srcRect l="9872" r="9872"/>
            <a:stretch>
              <a:fillRect/>
            </a:stretch>
          </p:blipFill>
          <p:spPr>
            <a:xfrm>
              <a:off x="0" y="0"/>
              <a:ext cx="4201218" cy="3340861"/>
            </a:xfrm>
            <a:prstGeom prst="rect">
              <a:avLst/>
            </a:prstGeom>
          </p:spPr>
        </p:pic>
      </p:grpSp>
      <p:sp>
        <p:nvSpPr>
          <p:cNvPr id="24" name="TextBox 24"/>
          <p:cNvSpPr txBox="1"/>
          <p:nvPr/>
        </p:nvSpPr>
        <p:spPr>
          <a:xfrm>
            <a:off x="3863212" y="1600282"/>
            <a:ext cx="3026100" cy="2821285"/>
          </a:xfrm>
          <a:prstGeom prst="rect">
            <a:avLst/>
          </a:prstGeom>
        </p:spPr>
        <p:txBody>
          <a:bodyPr wrap="square" lIns="0" tIns="0" rIns="0" bIns="0" rtlCol="0" anchor="t">
            <a:spAutoFit/>
          </a:bodyPr>
          <a:lstStyle/>
          <a:p>
            <a:pPr algn="l">
              <a:lnSpc>
                <a:spcPts val="1120"/>
              </a:lnSpc>
            </a:pPr>
            <a:r>
              <a:rPr lang="en-US" sz="1200" b="1" dirty="0">
                <a:solidFill>
                  <a:schemeClr val="bg1"/>
                </a:solidFill>
                <a:latin typeface="Anantason UltraExpanded Semi-Bold"/>
                <a:ea typeface="Anantason UltraExpanded Semi-Bold"/>
                <a:cs typeface="Anantason UltraExpanded Semi-Bold"/>
                <a:sym typeface="Anantason UltraExpanded Semi-Bold"/>
              </a:rPr>
              <a:t>HEAD OFFICE</a:t>
            </a:r>
            <a:r>
              <a:rPr lang="en-US" sz="1200" b="1" dirty="0">
                <a:solidFill>
                  <a:schemeClr val="bg1"/>
                </a:solidFill>
                <a:latin typeface="Anantason UltraExpanded Bold"/>
                <a:ea typeface="Anantason UltraExpanded Bold"/>
                <a:cs typeface="Anantason UltraExpanded Bold"/>
                <a:sym typeface="Anantason UltraExpanded Bold"/>
              </a:rPr>
              <a:t>:</a:t>
            </a:r>
          </a:p>
          <a:p>
            <a:pPr algn="l">
              <a:lnSpc>
                <a:spcPts val="1120"/>
              </a:lnSpc>
            </a:pPr>
            <a:r>
              <a:rPr lang="en-US" sz="1200" dirty="0">
                <a:solidFill>
                  <a:schemeClr val="bg1"/>
                </a:solidFill>
                <a:latin typeface="Anantason UltraExpanded"/>
                <a:ea typeface="Anantason UltraExpanded"/>
                <a:cs typeface="Anantason UltraExpanded"/>
                <a:sym typeface="Anantason UltraExpanded"/>
              </a:rPr>
              <a:t>Shop 7, </a:t>
            </a:r>
            <a:r>
              <a:rPr lang="en-US" sz="1200" dirty="0" err="1">
                <a:solidFill>
                  <a:schemeClr val="bg1"/>
                </a:solidFill>
                <a:latin typeface="Anantason UltraExpanded"/>
                <a:ea typeface="Anantason UltraExpanded"/>
                <a:cs typeface="Anantason UltraExpanded"/>
                <a:sym typeface="Anantason UltraExpanded"/>
              </a:rPr>
              <a:t>Diarama</a:t>
            </a:r>
            <a:r>
              <a:rPr lang="en-US" sz="1200" dirty="0">
                <a:solidFill>
                  <a:schemeClr val="bg1"/>
                </a:solidFill>
                <a:latin typeface="Anantason UltraExpanded"/>
                <a:ea typeface="Anantason UltraExpanded"/>
                <a:cs typeface="Anantason UltraExpanded"/>
                <a:sym typeface="Anantason UltraExpanded"/>
              </a:rPr>
              <a:t> Village Larapinta Drive, Alice Springs NT 0871 </a:t>
            </a:r>
          </a:p>
          <a:p>
            <a:pPr algn="l">
              <a:lnSpc>
                <a:spcPts val="1120"/>
              </a:lnSpc>
            </a:pPr>
            <a:r>
              <a:rPr lang="en-US" sz="1200" dirty="0">
                <a:solidFill>
                  <a:schemeClr val="bg1"/>
                </a:solidFill>
                <a:latin typeface="Anantason UltraExpanded"/>
                <a:ea typeface="Anantason UltraExpanded"/>
                <a:cs typeface="Anantason UltraExpanded"/>
                <a:sym typeface="Anantason UltraExpanded"/>
              </a:rPr>
              <a:t>Ph: </a:t>
            </a:r>
            <a:r>
              <a:rPr lang="en-US" sz="1200" u="sng" dirty="0">
                <a:solidFill>
                  <a:schemeClr val="bg1"/>
                </a:solidFill>
                <a:latin typeface="Anantason UltraExpanded"/>
                <a:ea typeface="Anantason UltraExpanded"/>
                <a:cs typeface="Anantason UltraExpanded"/>
                <a:sym typeface="Anantason UltraExpanded"/>
                <a:hlinkClick r:id="rId3" tooltip="tel:08%2089534200">
                  <a:extLst>
                    <a:ext uri="{A12FA001-AC4F-418D-AE19-62706E023703}">
                      <ahyp:hlinkClr xmlns:ahyp="http://schemas.microsoft.com/office/drawing/2018/hyperlinkcolor" val="tx"/>
                    </a:ext>
                  </a:extLst>
                </a:hlinkClick>
              </a:rPr>
              <a:t>08 89534200</a:t>
            </a:r>
            <a:r>
              <a:rPr lang="en-US" sz="1200" dirty="0">
                <a:solidFill>
                  <a:schemeClr val="bg1"/>
                </a:solidFill>
                <a:latin typeface="Anantason UltraExpanded"/>
                <a:ea typeface="Anantason UltraExpanded"/>
                <a:cs typeface="Anantason UltraExpanded"/>
                <a:sym typeface="Anantason UltraExpanded"/>
              </a:rPr>
              <a:t> </a:t>
            </a:r>
          </a:p>
          <a:p>
            <a:pPr algn="l">
              <a:lnSpc>
                <a:spcPts val="1120"/>
              </a:lnSpc>
            </a:pPr>
            <a:endParaRPr lang="en-US" sz="1200" dirty="0">
              <a:solidFill>
                <a:schemeClr val="bg1"/>
              </a:solidFill>
              <a:latin typeface="Anantason UltraExpanded"/>
              <a:ea typeface="Anantason UltraExpanded"/>
              <a:cs typeface="Anantason UltraExpanded"/>
              <a:sym typeface="Anantason UltraExpanded"/>
            </a:endParaRPr>
          </a:p>
          <a:p>
            <a:pPr algn="l">
              <a:lnSpc>
                <a:spcPts val="1120"/>
              </a:lnSpc>
            </a:pPr>
            <a:r>
              <a:rPr lang="en-US" sz="1200" dirty="0">
                <a:solidFill>
                  <a:schemeClr val="bg1"/>
                </a:solidFill>
                <a:latin typeface="Anantason UltraExpanded"/>
                <a:ea typeface="Anantason UltraExpanded"/>
                <a:cs typeface="Anantason UltraExpanded"/>
                <a:sym typeface="Anantason UltraExpanded"/>
              </a:rPr>
              <a:t>EMAIL:</a:t>
            </a:r>
          </a:p>
          <a:p>
            <a:pPr algn="l">
              <a:lnSpc>
                <a:spcPts val="1120"/>
              </a:lnSpc>
            </a:pPr>
            <a:r>
              <a:rPr lang="en-US" sz="1200" dirty="0">
                <a:solidFill>
                  <a:schemeClr val="bg1"/>
                </a:solidFill>
                <a:latin typeface="Anantason UltraExpanded"/>
                <a:ea typeface="Anantason UltraExpanded"/>
                <a:cs typeface="Anantason UltraExpanded"/>
                <a:sym typeface="Anantason UltraExpanded"/>
              </a:rPr>
              <a:t>office@asyass.org.au </a:t>
            </a:r>
          </a:p>
          <a:p>
            <a:pPr algn="l">
              <a:lnSpc>
                <a:spcPts val="1120"/>
              </a:lnSpc>
            </a:pPr>
            <a:endParaRPr lang="en-US" sz="1200" dirty="0">
              <a:solidFill>
                <a:schemeClr val="bg1"/>
              </a:solidFill>
              <a:latin typeface="Anantason UltraExpanded"/>
              <a:ea typeface="Anantason UltraExpanded"/>
              <a:cs typeface="Anantason UltraExpanded"/>
              <a:sym typeface="Anantason UltraExpanded"/>
            </a:endParaRPr>
          </a:p>
          <a:p>
            <a:pPr algn="l">
              <a:lnSpc>
                <a:spcPts val="1120"/>
              </a:lnSpc>
            </a:pPr>
            <a:r>
              <a:rPr lang="en-US" sz="1200" b="1" dirty="0">
                <a:solidFill>
                  <a:schemeClr val="bg1"/>
                </a:solidFill>
                <a:latin typeface="Anantason UltraExpanded Semi-Bold"/>
                <a:ea typeface="Anantason UltraExpanded Semi-Bold"/>
                <a:cs typeface="Anantason UltraExpanded Semi-Bold"/>
                <a:sym typeface="Anantason UltraExpanded Semi-Bold"/>
              </a:rPr>
              <a:t>YOUTH HOUSING PROGRAM: </a:t>
            </a:r>
          </a:p>
          <a:p>
            <a:pPr algn="l">
              <a:lnSpc>
                <a:spcPts val="1120"/>
              </a:lnSpc>
            </a:pPr>
            <a:r>
              <a:rPr lang="en-US" sz="1200" dirty="0">
                <a:solidFill>
                  <a:schemeClr val="bg1"/>
                </a:solidFill>
                <a:latin typeface="Anantason UltraExpanded"/>
                <a:ea typeface="Anantason UltraExpanded"/>
                <a:cs typeface="Anantason UltraExpanded"/>
                <a:sym typeface="Anantason UltraExpanded"/>
              </a:rPr>
              <a:t>Mb: </a:t>
            </a:r>
            <a:r>
              <a:rPr lang="en-US" sz="1200" u="sng" dirty="0">
                <a:solidFill>
                  <a:schemeClr val="bg1"/>
                </a:solidFill>
                <a:latin typeface="Anantason UltraExpanded"/>
                <a:ea typeface="Anantason UltraExpanded"/>
                <a:cs typeface="Anantason UltraExpanded"/>
                <a:sym typeface="Anantason UltraExpanded"/>
                <a:hlinkClick r:id="rId4" tooltip="tel:0447%20229%20080">
                  <a:extLst>
                    <a:ext uri="{A12FA001-AC4F-418D-AE19-62706E023703}">
                      <ahyp:hlinkClr xmlns:ahyp="http://schemas.microsoft.com/office/drawing/2018/hyperlinkcolor" val="tx"/>
                    </a:ext>
                  </a:extLst>
                </a:hlinkClick>
              </a:rPr>
              <a:t>0447 229 080</a:t>
            </a:r>
            <a:r>
              <a:rPr lang="en-US" sz="1200" dirty="0">
                <a:solidFill>
                  <a:schemeClr val="bg1"/>
                </a:solidFill>
                <a:latin typeface="Anantason UltraExpanded"/>
                <a:ea typeface="Anantason UltraExpanded"/>
                <a:cs typeface="Anantason UltraExpanded"/>
                <a:sym typeface="Anantason UltraExpanded"/>
              </a:rPr>
              <a:t> </a:t>
            </a:r>
          </a:p>
          <a:p>
            <a:pPr algn="l">
              <a:lnSpc>
                <a:spcPts val="1120"/>
              </a:lnSpc>
            </a:pPr>
            <a:endParaRPr lang="en-US" sz="1200" dirty="0">
              <a:solidFill>
                <a:schemeClr val="bg1"/>
              </a:solidFill>
              <a:latin typeface="Anantason UltraExpanded"/>
              <a:ea typeface="Anantason UltraExpanded"/>
              <a:cs typeface="Anantason UltraExpanded"/>
              <a:sym typeface="Anantason UltraExpanded"/>
            </a:endParaRPr>
          </a:p>
          <a:p>
            <a:pPr algn="l">
              <a:lnSpc>
                <a:spcPts val="1120"/>
              </a:lnSpc>
            </a:pPr>
            <a:r>
              <a:rPr lang="en-US" sz="1200" b="1" dirty="0">
                <a:solidFill>
                  <a:schemeClr val="bg1"/>
                </a:solidFill>
                <a:latin typeface="Anantason UltraExpanded Semi-Bold"/>
                <a:ea typeface="Anantason UltraExpanded Semi-Bold"/>
                <a:cs typeface="Anantason UltraExpanded Semi-Bold"/>
                <a:sym typeface="Anantason UltraExpanded Semi-Bold"/>
              </a:rPr>
              <a:t>CRISIS REFUGE: </a:t>
            </a:r>
          </a:p>
          <a:p>
            <a:pPr algn="l">
              <a:lnSpc>
                <a:spcPts val="1120"/>
              </a:lnSpc>
            </a:pPr>
            <a:r>
              <a:rPr lang="en-US" sz="1200" dirty="0">
                <a:solidFill>
                  <a:schemeClr val="bg1"/>
                </a:solidFill>
                <a:latin typeface="Anantason UltraExpanded"/>
                <a:ea typeface="Anantason UltraExpanded"/>
                <a:cs typeface="Anantason UltraExpanded"/>
                <a:sym typeface="Anantason UltraExpanded"/>
              </a:rPr>
              <a:t>Mb: </a:t>
            </a:r>
            <a:r>
              <a:rPr lang="en-US" sz="1200" u="sng" dirty="0">
                <a:solidFill>
                  <a:schemeClr val="bg1"/>
                </a:solidFill>
                <a:latin typeface="Anantason UltraExpanded"/>
                <a:ea typeface="Anantason UltraExpanded"/>
                <a:cs typeface="Anantason UltraExpanded"/>
                <a:sym typeface="Anantason UltraExpanded"/>
                <a:hlinkClick r:id="rId5" tooltip="tel:0438%20534%20096">
                  <a:extLst>
                    <a:ext uri="{A12FA001-AC4F-418D-AE19-62706E023703}">
                      <ahyp:hlinkClr xmlns:ahyp="http://schemas.microsoft.com/office/drawing/2018/hyperlinkcolor" val="tx"/>
                    </a:ext>
                  </a:extLst>
                </a:hlinkClick>
              </a:rPr>
              <a:t>0438 534 096</a:t>
            </a:r>
            <a:endParaRPr lang="en-US" sz="1200" u="sng" dirty="0">
              <a:solidFill>
                <a:schemeClr val="bg1"/>
              </a:solidFill>
              <a:latin typeface="Anantason UltraExpanded"/>
              <a:ea typeface="Anantason UltraExpanded"/>
              <a:cs typeface="Anantason UltraExpanded"/>
              <a:sym typeface="Anantason UltraExpanded"/>
            </a:endParaRPr>
          </a:p>
          <a:p>
            <a:pPr algn="l">
              <a:lnSpc>
                <a:spcPts val="1120"/>
              </a:lnSpc>
            </a:pPr>
            <a:r>
              <a:rPr lang="en-US" sz="1200" dirty="0">
                <a:solidFill>
                  <a:schemeClr val="bg1"/>
                </a:solidFill>
                <a:latin typeface="Anantason UltraExpanded"/>
                <a:ea typeface="Anantason UltraExpanded"/>
                <a:cs typeface="Anantason UltraExpanded"/>
                <a:sym typeface="Anantason UltraExpanded"/>
              </a:rPr>
              <a:t> </a:t>
            </a:r>
          </a:p>
          <a:p>
            <a:pPr algn="l">
              <a:lnSpc>
                <a:spcPts val="1120"/>
              </a:lnSpc>
            </a:pPr>
            <a:r>
              <a:rPr lang="en-US" sz="1200" b="1" dirty="0">
                <a:solidFill>
                  <a:schemeClr val="bg1"/>
                </a:solidFill>
                <a:latin typeface="Anantason UltraExpanded Semi-Bold"/>
                <a:ea typeface="Anantason UltraExpanded Semi-Bold"/>
                <a:cs typeface="Anantason UltraExpanded Semi-Bold"/>
                <a:sym typeface="Anantason UltraExpanded Semi-Bold"/>
              </a:rPr>
              <a:t>AMPE AKWEKE:</a:t>
            </a:r>
          </a:p>
          <a:p>
            <a:pPr algn="l">
              <a:lnSpc>
                <a:spcPts val="1120"/>
              </a:lnSpc>
            </a:pPr>
            <a:r>
              <a:rPr lang="en-US" sz="1200" dirty="0">
                <a:solidFill>
                  <a:schemeClr val="bg1"/>
                </a:solidFill>
                <a:latin typeface="Anantason UltraExpanded"/>
                <a:ea typeface="Anantason UltraExpanded"/>
                <a:cs typeface="Anantason UltraExpanded"/>
                <a:sym typeface="Anantason UltraExpanded"/>
              </a:rPr>
              <a:t>Mb: </a:t>
            </a:r>
            <a:r>
              <a:rPr lang="en-US" sz="1200" u="sng" dirty="0">
                <a:solidFill>
                  <a:schemeClr val="bg1"/>
                </a:solidFill>
                <a:latin typeface="Anantason UltraExpanded"/>
                <a:ea typeface="Anantason UltraExpanded"/>
                <a:cs typeface="Anantason UltraExpanded"/>
                <a:sym typeface="Anantason UltraExpanded"/>
                <a:hlinkClick r:id="rId6" tooltip="tel:0408%20663%20092">
                  <a:extLst>
                    <a:ext uri="{A12FA001-AC4F-418D-AE19-62706E023703}">
                      <ahyp:hlinkClr xmlns:ahyp="http://schemas.microsoft.com/office/drawing/2018/hyperlinkcolor" val="tx"/>
                    </a:ext>
                  </a:extLst>
                </a:hlinkClick>
              </a:rPr>
              <a:t>0408 663 092</a:t>
            </a:r>
            <a:endParaRPr lang="en-US" sz="1200" u="sng" dirty="0">
              <a:solidFill>
                <a:schemeClr val="bg1"/>
              </a:solidFill>
              <a:latin typeface="Anantason UltraExpanded"/>
              <a:ea typeface="Anantason UltraExpanded"/>
              <a:cs typeface="Anantason UltraExpanded"/>
              <a:sym typeface="Anantason UltraExpanded"/>
            </a:endParaRPr>
          </a:p>
          <a:p>
            <a:pPr algn="l">
              <a:lnSpc>
                <a:spcPts val="1120"/>
              </a:lnSpc>
            </a:pPr>
            <a:r>
              <a:rPr lang="en-US" sz="1200" dirty="0">
                <a:solidFill>
                  <a:schemeClr val="bg1"/>
                </a:solidFill>
                <a:latin typeface="Anantason UltraExpanded"/>
                <a:ea typeface="Anantason UltraExpanded"/>
                <a:cs typeface="Anantason UltraExpanded"/>
                <a:sym typeface="Anantason UltraExpanded"/>
              </a:rPr>
              <a:t> </a:t>
            </a:r>
          </a:p>
          <a:p>
            <a:pPr algn="l">
              <a:lnSpc>
                <a:spcPts val="1120"/>
              </a:lnSpc>
            </a:pPr>
            <a:r>
              <a:rPr lang="en-US" sz="1200" b="1" dirty="0">
                <a:solidFill>
                  <a:schemeClr val="bg1"/>
                </a:solidFill>
                <a:latin typeface="Anantason UltraExpanded Semi-Bold"/>
                <a:ea typeface="Anantason UltraExpanded Semi-Bold"/>
                <a:cs typeface="Anantason UltraExpanded Semi-Bold"/>
                <a:sym typeface="Anantason UltraExpanded Semi-Bold"/>
              </a:rPr>
              <a:t>ON CALL PHONE:</a:t>
            </a:r>
          </a:p>
          <a:p>
            <a:pPr algn="l">
              <a:lnSpc>
                <a:spcPts val="1120"/>
              </a:lnSpc>
            </a:pPr>
            <a:r>
              <a:rPr lang="en-US" sz="1200" dirty="0">
                <a:solidFill>
                  <a:schemeClr val="bg1"/>
                </a:solidFill>
                <a:latin typeface="Anantason UltraExpanded"/>
                <a:ea typeface="Anantason UltraExpanded"/>
                <a:cs typeface="Anantason UltraExpanded"/>
                <a:sym typeface="Anantason UltraExpanded"/>
              </a:rPr>
              <a:t>Mb: </a:t>
            </a:r>
            <a:r>
              <a:rPr lang="en-US" sz="1200" u="sng" dirty="0">
                <a:solidFill>
                  <a:schemeClr val="bg1"/>
                </a:solidFill>
                <a:latin typeface="Anantason UltraExpanded"/>
                <a:ea typeface="Anantason UltraExpanded"/>
                <a:cs typeface="Anantason UltraExpanded"/>
                <a:sym typeface="Anantason UltraExpanded"/>
                <a:hlinkClick r:id="rId7" tooltip="tel:0417%20887%20628">
                  <a:extLst>
                    <a:ext uri="{A12FA001-AC4F-418D-AE19-62706E023703}">
                      <ahyp:hlinkClr xmlns:ahyp="http://schemas.microsoft.com/office/drawing/2018/hyperlinkcolor" val="tx"/>
                    </a:ext>
                  </a:extLst>
                </a:hlinkClick>
              </a:rPr>
              <a:t>0417 887 628</a:t>
            </a:r>
            <a:r>
              <a:rPr lang="en-US" sz="1200" dirty="0">
                <a:solidFill>
                  <a:schemeClr val="bg1"/>
                </a:solidFill>
                <a:latin typeface="Anantason UltraExpanded"/>
                <a:ea typeface="Anantason UltraExpanded"/>
                <a:cs typeface="Anantason UltraExpanded"/>
                <a:sym typeface="Anantason UltraExpanded"/>
              </a:rPr>
              <a:t> (24 </a:t>
            </a:r>
            <a:r>
              <a:rPr lang="en-US" sz="1200" dirty="0" err="1">
                <a:solidFill>
                  <a:schemeClr val="bg1"/>
                </a:solidFill>
                <a:latin typeface="Anantason UltraExpanded"/>
                <a:ea typeface="Anantason UltraExpanded"/>
                <a:cs typeface="Anantason UltraExpanded"/>
                <a:sym typeface="Anantason UltraExpanded"/>
              </a:rPr>
              <a:t>hrs</a:t>
            </a:r>
            <a:r>
              <a:rPr lang="en-US" sz="1200" dirty="0">
                <a:solidFill>
                  <a:schemeClr val="bg1"/>
                </a:solidFill>
                <a:latin typeface="Anantason UltraExpanded"/>
                <a:ea typeface="Anantason UltraExpanded"/>
                <a:cs typeface="Anantason UltraExpanded"/>
                <a:sym typeface="Anantason UltraExpanded"/>
              </a:rPr>
              <a:t>) </a:t>
            </a:r>
          </a:p>
          <a:p>
            <a:pPr algn="l">
              <a:lnSpc>
                <a:spcPts val="1120"/>
              </a:lnSpc>
            </a:pPr>
            <a:endParaRPr lang="en-US" sz="800" u="sng" dirty="0">
              <a:solidFill>
                <a:srgbClr val="FFFFFF"/>
              </a:solidFill>
              <a:latin typeface="Anantason UltraExpanded Semi-Bold"/>
              <a:ea typeface="Anantason UltraExpanded Semi-Bold"/>
              <a:cs typeface="Anantason UltraExpanded Semi-Bold"/>
              <a:sym typeface="Anantason UltraExpanded Semi-Bold"/>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TotalTime>
  <Words>443</Words>
  <Application>Microsoft Office PowerPoint</Application>
  <PresentationFormat>Custom</PresentationFormat>
  <Paragraphs>43</Paragraphs>
  <Slides>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Century Gothic</vt:lpstr>
      <vt:lpstr>Open Sans SemiBold</vt:lpstr>
      <vt:lpstr>Calibri</vt:lpstr>
      <vt:lpstr>Open Sans Bold</vt:lpstr>
      <vt:lpstr>Open Sans</vt:lpstr>
      <vt:lpstr>Anantason UltraExpanded</vt:lpstr>
      <vt:lpstr>Anantason UltraExpanded Bold</vt:lpstr>
      <vt:lpstr>Anantason UltraExpanded Semi-Bold</vt:lpstr>
      <vt:lpstr>Arial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Copy of AMPE AKWEKE</dc:title>
  <dc:creator>Olivia Bonora</dc:creator>
  <cp:lastModifiedBy>Olivia Bonora</cp:lastModifiedBy>
  <cp:revision>7</cp:revision>
  <cp:lastPrinted>2025-10-21T03:37:27Z</cp:lastPrinted>
  <dcterms:created xsi:type="dcterms:W3CDTF">2006-08-16T00:00:00Z</dcterms:created>
  <dcterms:modified xsi:type="dcterms:W3CDTF">2026-06-03T06:51:53Z</dcterms:modified>
  <dc:identifier>DAGvH3HWYvM</dc:identifier>
</cp:coreProperties>
</file>